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0.png" ContentType="image/png"/>
  <Override PartName="/ppt/media/image38.jpeg" ContentType="image/jpeg"/>
  <Override PartName="/ppt/media/image36.jpeg" ContentType="image/jpeg"/>
  <Override PartName="/ppt/media/image35.jpeg" ContentType="image/jpeg"/>
  <Override PartName="/ppt/media/image34.jpeg" ContentType="image/jpeg"/>
  <Override PartName="/ppt/media/image32.png" ContentType="image/png"/>
  <Override PartName="/ppt/media/image41.jpeg" ContentType="image/jpeg"/>
  <Override PartName="/ppt/media/image31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jpeg" ContentType="image/jpeg"/>
  <Override PartName="/ppt/media/image8.jpeg" ContentType="image/jpeg"/>
  <Override PartName="/ppt/media/image29.jpeg" ContentType="image/jpeg"/>
  <Override PartName="/ppt/media/image7.png" ContentType="image/png"/>
  <Override PartName="/ppt/media/image9.jpeg" ContentType="image/jpeg"/>
  <Override PartName="/ppt/media/image10.png" ContentType="image/png"/>
  <Override PartName="/ppt/media/image6.png" ContentType="image/png"/>
  <Override PartName="/ppt/media/image22.jpeg" ContentType="image/jpeg"/>
  <Override PartName="/ppt/media/image1.jpeg" ContentType="image/jpeg"/>
  <Override PartName="/ppt/media/image11.png" ContentType="image/png"/>
  <Override PartName="/ppt/media/image18.jpeg" ContentType="image/jpeg"/>
  <Override PartName="/ppt/media/image37.png" ContentType="image/png"/>
  <Override PartName="/ppt/media/image30.jpeg" ContentType="image/jpeg"/>
  <Override PartName="/ppt/media/image2.png" ContentType="image/png"/>
  <Override PartName="/ppt/media/image39.jpeg" ContentType="image/jpeg"/>
  <Override PartName="/ppt/media/image4.png" ContentType="image/png"/>
  <Override PartName="/ppt/media/image28.jpeg" ContentType="image/jpeg"/>
  <Override PartName="/ppt/media/image12.png" ContentType="image/png"/>
  <Override PartName="/ppt/media/image13.png" ContentType="image/png"/>
  <Override PartName="/ppt/media/image33.jpeg" ContentType="image/jpeg"/>
  <Override PartName="/ppt/media/image14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21.jpeg" ContentType="image/jpeg"/>
  <Override PartName="/ppt/media/image17.jpeg" ContentType="image/jpeg"/>
  <Override PartName="/ppt/media/image3.png" ContentType="image/png"/>
  <Override PartName="/ppt/media/image19.jpeg" ContentType="image/jpe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797675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977705B-D147-4B3A-A199-B23832B87D0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00957B7-9F7B-47BC-BB9E-DA06236B0A2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146CD85-FE5A-40C0-AE95-F73E080AFD0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963AC95-6557-4A5A-8EC4-EFA9B11EC7C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D2973D3-0E57-4713-9DBD-1FEFD5B9990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09E0217-2196-4B97-8A09-E08FC95FDA5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A609509-7EC2-4E60-9F9A-189833DF06E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6756787-6519-4DEA-8E89-142A2536F09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8EB8685-0427-46D2-8E65-687B3EB1405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6B0C8DB-C922-4E02-9422-AC9D8C59A06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19C8304-4003-483D-9103-6643FF535BB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88E194D-5017-42DD-BE7A-2591A844418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E17E470-F761-44A1-88B3-B760BECE041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49501CA-1851-4C14-9F95-8D46E0853D1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CA36212-27A7-4857-995A-E713879836B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79680" y="4777920"/>
            <a:ext cx="5437440" cy="3908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850560" y="9430200"/>
            <a:ext cx="294480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8B8586E-4AD7-4ED6-8E9F-E1A937CA402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-2160" y="6346080"/>
            <a:ext cx="12191400" cy="511200"/>
          </a:xfrm>
          <a:prstGeom prst="rect">
            <a:avLst/>
          </a:prstGeom>
          <a:gradFill>
            <a:gsLst>
              <a:gs pos="32000">
                <a:schemeClr val="tx2"/>
              </a:gs>
              <a:gs pos="78000">
                <a:srgbClr val="0071c5"/>
              </a:gs>
              <a:gs pos="95000">
                <a:srgbClr val="009fdf"/>
              </a:gs>
            </a:gsLst>
            <a:lin ang="1986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Picture 2" descr=""/>
          <p:cNvPicPr/>
          <p:nvPr/>
        </p:nvPicPr>
        <p:blipFill>
          <a:blip r:embed="rId2"/>
          <a:stretch/>
        </p:blipFill>
        <p:spPr>
          <a:xfrm>
            <a:off x="10986480" y="6440760"/>
            <a:ext cx="484920" cy="319320"/>
          </a:xfrm>
          <a:prstGeom prst="rect">
            <a:avLst/>
          </a:prstGeom>
          <a:ln>
            <a:noFill/>
          </a:ln>
        </p:spPr>
      </p:pic>
      <p:sp>
        <p:nvSpPr>
          <p:cNvPr id="38" name="Line 2"/>
          <p:cNvSpPr/>
          <p:nvPr/>
        </p:nvSpPr>
        <p:spPr>
          <a:xfrm>
            <a:off x="11624400" y="6432480"/>
            <a:ext cx="3240" cy="317160"/>
          </a:xfrm>
          <a:prstGeom prst="line">
            <a:avLst/>
          </a:prstGeom>
          <a:ln w="936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github.com/eogns282/lecture_setting.git" TargetMode="External"/><Relationship Id="rId3" Type="http://schemas.openxmlformats.org/officeDocument/2006/relationships/hyperlink" Target="https://github.com/eogns282/lecture_setting.git" TargetMode="External"/><Relationship Id="rId4" Type="http://schemas.openxmlformats.org/officeDocument/2006/relationships/hyperlink" Target="https://github.com/eogns282/lecture_setting.git" TargetMode="External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hyperlink" Target="https://github.com/eogns282/lecture_inference.git" TargetMode="External"/><Relationship Id="rId3" Type="http://schemas.openxmlformats.org/officeDocument/2006/relationships/hyperlink" Target="https://github.com/eogns282/lecture_inference.git" TargetMode="External"/><Relationship Id="rId4" Type="http://schemas.openxmlformats.org/officeDocument/2006/relationships/hyperlink" Target="http://localhost:8888/" TargetMode="External"/><Relationship Id="rId5" Type="http://schemas.openxmlformats.org/officeDocument/2006/relationships/hyperlink" Target="http://localhost:8888/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hyperlink" Target="http://localhost:6006/" TargetMode="External"/><Relationship Id="rId3" Type="http://schemas.openxmlformats.org/officeDocument/2006/relationships/hyperlink" Target="http://localhost:6006/" TargetMode="External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hyperlink" Target="http://localhost:6006/" TargetMode="External"/><Relationship Id="rId3" Type="http://schemas.openxmlformats.org/officeDocument/2006/relationships/hyperlink" Target="http://localhost:6006/" TargetMode="External"/><Relationship Id="rId4" Type="http://schemas.openxmlformats.org/officeDocument/2006/relationships/hyperlink" Target="http://localhost:6006/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mailto:ai@gw.teratec.co.kr" TargetMode="External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hyperlink" Target="https://arxiv.org/abs/1506.01497" TargetMode="External"/><Relationship Id="rId4" Type="http://schemas.openxmlformats.org/officeDocument/2006/relationships/hyperlink" Target="https://arxiv.org/abs/1506.01497" TargetMode="External"/><Relationship Id="rId5" Type="http://schemas.openxmlformats.org/officeDocument/2006/relationships/hyperlink" Target="https://arxiv.org/abs/1506.01497" TargetMode="External"/><Relationship Id="rId6" Type="http://schemas.openxmlformats.org/officeDocument/2006/relationships/hyperlink" Target="https://arxiv.org/abs/1611.10012" TargetMode="External"/><Relationship Id="rId7" Type="http://schemas.openxmlformats.org/officeDocument/2006/relationships/hyperlink" Target="https://arxiv.org/abs/1611.10012" TargetMode="External"/><Relationship Id="rId8" Type="http://schemas.openxmlformats.org/officeDocument/2006/relationships/hyperlink" Target="https://arxiv.org/abs/1611.10012" TargetMode="External"/><Relationship Id="rId9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hyperlink" Target="https://github.com/tensorflow/models/tree/master/research/object_detection" TargetMode="External"/><Relationship Id="rId4" Type="http://schemas.openxmlformats.org/officeDocument/2006/relationships/hyperlink" Target="https://github.com/tensorflow/models/tree/master/research/object_detection" TargetMode="External"/><Relationship Id="rId5" Type="http://schemas.openxmlformats.org/officeDocument/2006/relationships/hyperlink" Target="https://github.com/tensorflow/models/tree/master/research/object_detection" TargetMode="External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hyperlink" Target="https://github.com/eogns282/lecture_0" TargetMode="External"/><Relationship Id="rId3" Type="http://schemas.openxmlformats.org/officeDocument/2006/relationships/hyperlink" Target="https://github.com/eogns282/lecture_0" TargetMode="External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hyperlink" Target="mailto:ai@gw.teratec.co.k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607680" y="630360"/>
            <a:ext cx="10846440" cy="57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66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Object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66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             </a:t>
            </a:r>
            <a:r>
              <a:rPr b="1" lang="en-US" sz="6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and </a:t>
            </a:r>
            <a:r>
              <a:rPr b="1" lang="en-US" sz="66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OpenVINO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594960" y="5054760"/>
            <a:ext cx="50371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2018. Oct. 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Peter Park/Ike Lee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851040" y="295560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Tensorflow Docker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이용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798480" y="3444840"/>
            <a:ext cx="10489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Tensorflow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를 사용하기 위한 기본적인 환경 세팅이 되어 있는 가상환경에서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TF docker image download.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-19440" y="617040"/>
            <a:ext cx="155808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환경 세팅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928080" y="3867120"/>
            <a:ext cx="7598880" cy="13089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sudo docker pull tensorflow/tensorflow:latest-py3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sudo docker run -it --rm -p 8888:8888 -p 6006:6006 tensorflow/tensorflow:latest-py3 bash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884880" y="152568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서버 접속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912960" y="1973520"/>
            <a:ext cx="7598880" cy="699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ssh miruware@miruware.iptime.org -p 2000 -L 8888:localhost:8888 -L 6006:localhost:6006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8820360" y="3899160"/>
            <a:ext cx="2979360" cy="4996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Docker image download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>
            <a:off x="10218240" y="4453200"/>
            <a:ext cx="183240" cy="167040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0" name="CustomShape 10"/>
          <p:cNvSpPr/>
          <p:nvPr/>
        </p:nvSpPr>
        <p:spPr>
          <a:xfrm>
            <a:off x="8820360" y="4674600"/>
            <a:ext cx="2979360" cy="4996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Docker image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1"/>
          <p:cNvSpPr/>
          <p:nvPr/>
        </p:nvSpPr>
        <p:spPr>
          <a:xfrm>
            <a:off x="928080" y="5528880"/>
            <a:ext cx="7598880" cy="699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docker stop `docker ps –a –q`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docker rmi $(docker images –q)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2"/>
          <p:cNvSpPr/>
          <p:nvPr/>
        </p:nvSpPr>
        <p:spPr>
          <a:xfrm>
            <a:off x="826200" y="5175000"/>
            <a:ext cx="7768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위의 명령어에서 에러가 날경우 하기 코드를 먼저 실행 합니다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-19440" y="617040"/>
            <a:ext cx="155808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환경 세팅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937800" y="334944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884880" y="3247200"/>
            <a:ext cx="10489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API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설치 이후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directory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이동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912960" y="3826800"/>
            <a:ext cx="10649160" cy="13089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bash setting.sh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~/../usr/local/lib/python3.5/dist-packages/tensorflow/models/research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export PYTHONPATH=$PYTHONPATH:`pwd`:`pwd`/slim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884880" y="101484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git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설치 및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 download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912960" y="1462680"/>
            <a:ext cx="10649160" cy="1614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apt-get 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apt-get install -y 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apt-get install -y unzip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git clone 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2"/>
              </a:rPr>
              <a:t>https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3"/>
              </a:rPr>
              <a:t>://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4"/>
              </a:rPr>
              <a:t>github.com/eogns282/lecture_setting.git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mv lecture_setting/*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8171640" y="4776480"/>
            <a:ext cx="3390480" cy="4996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API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폴더 확인 가능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10"/>
          <p:cNvSpPr/>
          <p:nvPr/>
        </p:nvSpPr>
        <p:spPr>
          <a:xfrm>
            <a:off x="857160" y="5389920"/>
            <a:ext cx="10489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setting.sh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내부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11"/>
          <p:cNvSpPr/>
          <p:nvPr/>
        </p:nvSpPr>
        <p:spPr>
          <a:xfrm>
            <a:off x="884880" y="5811120"/>
            <a:ext cx="10649160" cy="6998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~/../usr/local/lib/python3.5/dist-packages/tensorflow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git clone https://github.com/tensorflow/models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-401040" y="617040"/>
            <a:ext cx="500436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Pre-trained model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Inference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그림 31" descr=""/>
          <p:cNvPicPr/>
          <p:nvPr/>
        </p:nvPicPr>
        <p:blipFill>
          <a:blip r:embed="rId2"/>
          <a:stretch/>
        </p:blipFill>
        <p:spPr>
          <a:xfrm>
            <a:off x="790200" y="1757160"/>
            <a:ext cx="4890960" cy="2909880"/>
          </a:xfrm>
          <a:prstGeom prst="rect">
            <a:avLst/>
          </a:prstGeom>
          <a:ln>
            <a:noFill/>
          </a:ln>
        </p:spPr>
      </p:pic>
      <p:sp>
        <p:nvSpPr>
          <p:cNvPr id="168" name="CustomShape 4"/>
          <p:cNvSpPr/>
          <p:nvPr/>
        </p:nvSpPr>
        <p:spPr>
          <a:xfrm>
            <a:off x="585360" y="4823280"/>
            <a:ext cx="53640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많은 양의 데이터와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GPU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로 잘 학습 된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weight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를 가져와서 사용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197640" y="5733360"/>
            <a:ext cx="6139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단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미리 학습할 때의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label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정보밖에 사용할 수 없음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그림 51" descr=""/>
          <p:cNvPicPr/>
          <p:nvPr/>
        </p:nvPicPr>
        <p:blipFill>
          <a:blip r:embed="rId3"/>
          <a:srcRect l="62922" t="20088" r="16355" b="56520"/>
          <a:stretch/>
        </p:blipFill>
        <p:spPr>
          <a:xfrm>
            <a:off x="6337800" y="2300040"/>
            <a:ext cx="5172840" cy="1824120"/>
          </a:xfrm>
          <a:prstGeom prst="rect">
            <a:avLst/>
          </a:prstGeom>
          <a:ln>
            <a:noFill/>
          </a:ln>
        </p:spPr>
      </p:pic>
      <p:sp>
        <p:nvSpPr>
          <p:cNvPr id="171" name="CustomShape 6"/>
          <p:cNvSpPr/>
          <p:nvPr/>
        </p:nvSpPr>
        <p:spPr>
          <a:xfrm>
            <a:off x="7434360" y="4417200"/>
            <a:ext cx="2979360" cy="4996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API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장점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-401040" y="603720"/>
            <a:ext cx="500436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Pre-trained model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Inference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790200" y="118872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Inference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용 데이터 다운로드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818280" y="1636560"/>
            <a:ext cx="10063440" cy="1919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~/../usr/local/lib/python3.5/dist-packages/tensorflow/models/research/object_detection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mkdir practice1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wget -O practice1/puppy.jpg http://4.bp.blogspot.com/-abhbK3OEMKc/UU9BfY980kI/AAAAAAAAg4Q/ApxT0I4Sx_8/s1600/cute-puppy-pictures-030.jpg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그림 27" descr=""/>
          <p:cNvPicPr/>
          <p:nvPr/>
        </p:nvPicPr>
        <p:blipFill>
          <a:blip r:embed="rId2"/>
          <a:stretch/>
        </p:blipFill>
        <p:spPr>
          <a:xfrm>
            <a:off x="1545120" y="3848040"/>
            <a:ext cx="1950480" cy="264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-401040" y="526680"/>
            <a:ext cx="500436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Pre-trained model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Inference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818280" y="95148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Pre-trained model download &amp; Inference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818280" y="1369080"/>
            <a:ext cx="10678320" cy="13096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git clone 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2"/>
              </a:rPr>
              <a:t>https://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3"/>
              </a:rPr>
              <a:t>github.com/eogns282/lecture_inference.git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mv lecture_inference/*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python model_download.py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python run.py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818280" y="280800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model_download.py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내부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846000" y="3255840"/>
            <a:ext cx="10678320" cy="6386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MODEL_NAME = 'faster_rcnn_resnet50_coco_2018_01_28‘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MODEL_FILE = MODEL_NAME + '.tar.gz'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846000" y="398916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run.py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내부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9"/>
          <p:cNvSpPr/>
          <p:nvPr/>
        </p:nvSpPr>
        <p:spPr>
          <a:xfrm>
            <a:off x="874080" y="4379760"/>
            <a:ext cx="10650600" cy="91296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image = Image.open(image_path)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output_dict = run_inference_for_single_image(image_np, detection_graph)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plt.savefig('practice1/result.jpg')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818280" y="549144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결과 이미지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1"/>
          <p:cNvSpPr/>
          <p:nvPr/>
        </p:nvSpPr>
        <p:spPr>
          <a:xfrm>
            <a:off x="846000" y="5862600"/>
            <a:ext cx="10650600" cy="9741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jupyter notebook --allow-root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4"/>
              </a:rPr>
              <a:t>http://localhost:8888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5"/>
              </a:rPr>
              <a:t>/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접속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터미널에서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token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값 복사해서 붙여넣기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Jupyter notebook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에서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object_detection/practice1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으로 이동해서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result.jpg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클릭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12"/>
          <p:cNvSpPr/>
          <p:nvPr/>
        </p:nvSpPr>
        <p:spPr>
          <a:xfrm>
            <a:off x="7093800" y="3794760"/>
            <a:ext cx="5020560" cy="578520"/>
          </a:xfrm>
          <a:prstGeom prst="wedgeRoundRectCallout">
            <a:avLst>
              <a:gd name="adj1" fmla="val -63634"/>
              <a:gd name="adj2" fmla="val 115659"/>
              <a:gd name="adj3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어느 디렉토리에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run_inference_for_single_image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디렉토리가 있나요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3"/>
          <p:cNvSpPr/>
          <p:nvPr/>
        </p:nvSpPr>
        <p:spPr>
          <a:xfrm>
            <a:off x="8556840" y="5352480"/>
            <a:ext cx="2444040" cy="528840"/>
          </a:xfrm>
          <a:prstGeom prst="wedgeRoundRectCallout">
            <a:avLst>
              <a:gd name="adj1" fmla="val -242003"/>
              <a:gd name="adj2" fmla="val -70227"/>
              <a:gd name="adj3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Code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설명 필요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4"/>
          <p:cNvSpPr/>
          <p:nvPr/>
        </p:nvSpPr>
        <p:spPr>
          <a:xfrm>
            <a:off x="5252040" y="5821200"/>
            <a:ext cx="4001400" cy="36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8888~89890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사용한 포트 번호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-176760" y="21672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-624600" y="603720"/>
            <a:ext cx="724428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Custom dataset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으로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Pre-trained model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fine-tuning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457200" y="3517560"/>
            <a:ext cx="5364000" cy="33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앞에서는 미리 학습된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이용하여 바로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inference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를 함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하지만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우리가 가지고 있는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과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pre-trained model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이 사용한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이 다르다면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잘 학습되어 있는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weight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를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fine-tuning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그림 15" descr=""/>
          <p:cNvPicPr/>
          <p:nvPr/>
        </p:nvPicPr>
        <p:blipFill>
          <a:blip r:embed="rId2"/>
          <a:srcRect l="62922" t="20088" r="16355" b="56520"/>
          <a:stretch/>
        </p:blipFill>
        <p:spPr>
          <a:xfrm>
            <a:off x="552960" y="1452240"/>
            <a:ext cx="5172840" cy="1824120"/>
          </a:xfrm>
          <a:prstGeom prst="rect">
            <a:avLst/>
          </a:prstGeom>
          <a:ln>
            <a:noFill/>
          </a:ln>
        </p:spPr>
      </p:pic>
      <p:sp>
        <p:nvSpPr>
          <p:cNvPr id="198" name="Line 6"/>
          <p:cNvSpPr/>
          <p:nvPr/>
        </p:nvSpPr>
        <p:spPr>
          <a:xfrm>
            <a:off x="5995440" y="1143000"/>
            <a:ext cx="360" cy="54216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" name="그림 7" descr=""/>
          <p:cNvPicPr/>
          <p:nvPr/>
        </p:nvPicPr>
        <p:blipFill>
          <a:blip r:embed="rId3"/>
          <a:srcRect l="51186" t="28255" r="24303" b="21757"/>
          <a:stretch/>
        </p:blipFill>
        <p:spPr>
          <a:xfrm>
            <a:off x="6264720" y="1499400"/>
            <a:ext cx="5645880" cy="3596040"/>
          </a:xfrm>
          <a:prstGeom prst="rect">
            <a:avLst/>
          </a:prstGeom>
          <a:ln>
            <a:noFill/>
          </a:ln>
        </p:spPr>
      </p:pic>
      <p:sp>
        <p:nvSpPr>
          <p:cNvPr id="200" name="CustomShape 7"/>
          <p:cNvSpPr/>
          <p:nvPr/>
        </p:nvSpPr>
        <p:spPr>
          <a:xfrm>
            <a:off x="6405840" y="5253480"/>
            <a:ext cx="53640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Pet Detection dataset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이용하여 실습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-304200" y="603720"/>
            <a:ext cx="367992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4-1. Dataset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변환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(tfrecord)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790200" y="1045800"/>
            <a:ext cx="103842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 download &amp; Unzip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818280" y="1493640"/>
            <a:ext cx="10798920" cy="1613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~/../usr/local/lib/python3.5/dist-packages/tensorflow/models/research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git clone https://github.com/eogns282/lecture_tfrecord.git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mv lecture_tfrecord/*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bash download.sh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818280" y="339372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변환 후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 directory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변경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790200" y="3755880"/>
            <a:ext cx="10826640" cy="23461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export PYTHONPATH=$PYTHONPATH:`pwd`:`pwd`/slim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</a:t>
            </a: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python object_detection/dataset_tools/create_pet_tf_record.py --label_map_path=object_detection/data/pet_label_map.pbtxt --data_dir=`pwd` --output_dir=`pwd`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mkdir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mv pet_faces_*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8"/>
          <p:cNvSpPr/>
          <p:nvPr/>
        </p:nvSpPr>
        <p:spPr>
          <a:xfrm flipH="1" rot="15084000">
            <a:off x="9659160" y="3333960"/>
            <a:ext cx="147600" cy="1331640"/>
          </a:xfrm>
          <a:prstGeom prst="downArrow">
            <a:avLst>
              <a:gd name="adj1" fmla="val 50000"/>
              <a:gd name="adj2" fmla="val 36761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9" name="CustomShape 9"/>
          <p:cNvSpPr/>
          <p:nvPr/>
        </p:nvSpPr>
        <p:spPr>
          <a:xfrm>
            <a:off x="8943840" y="3197880"/>
            <a:ext cx="2673360" cy="4996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API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장점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10"/>
          <p:cNvSpPr/>
          <p:nvPr/>
        </p:nvSpPr>
        <p:spPr>
          <a:xfrm flipH="1" rot="17882400">
            <a:off x="5014800" y="5545440"/>
            <a:ext cx="164880" cy="893160"/>
          </a:xfrm>
          <a:prstGeom prst="downArrow">
            <a:avLst>
              <a:gd name="adj1" fmla="val 50000"/>
              <a:gd name="adj2" fmla="val 36761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1" name="CustomShape 11"/>
          <p:cNvSpPr/>
          <p:nvPr/>
        </p:nvSpPr>
        <p:spPr>
          <a:xfrm>
            <a:off x="5532840" y="6226920"/>
            <a:ext cx="3256200" cy="4996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Practice2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폴더에 학습에 필요한 파일들을 다 넣을 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-144360" y="603720"/>
            <a:ext cx="175824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4-2.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790200" y="104580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Training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에 필요한 파일들을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practice2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폴더로 옮기기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818280" y="1588680"/>
            <a:ext cx="10063440" cy="1919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~/../usr/local/lib/python3.5/dist-packages/tensorflow/models/research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git clone https://github.com/eogns282/lecture_training.git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mv lecture_training/*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bash model_setting.sh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ls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>
            <a:off x="834120" y="4285080"/>
            <a:ext cx="10047240" cy="2003400"/>
          </a:xfrm>
          <a:prstGeom prst="rect">
            <a:avLst/>
          </a:prstGeom>
          <a:noFill/>
          <a:ln w="38160">
            <a:solidFill>
              <a:srgbClr val="70ad4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Model download (faster rcnn)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pet_label_map.pbtxt (pet data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정보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faster_rcnn_resnet50_pets.config (pet data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 맞춘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faster rcnn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hyperparameter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정보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818280" y="3737880"/>
            <a:ext cx="5398920" cy="4996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Practice2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폴더에 들어있는 내용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학습에 필요한 파일들임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-144360" y="603720"/>
            <a:ext cx="175824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4-2.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790200" y="104580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Training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시작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818280" y="1588680"/>
            <a:ext cx="10801800" cy="22237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jupyter notebook --allow-root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http://localhost:8888/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접속 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에서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terminal 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python object_detection/legacy/train.py --pipeline_config_path=practice2/faster_rcnn_resnet50_pets.config --train_dir=practice2/training --num_train_steps=1000 --alsologtostderr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2457720" y="1219320"/>
            <a:ext cx="4001400" cy="36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8888~89890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사용한 포트 번호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-182160" y="603720"/>
            <a:ext cx="231300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4-3. Tensorboard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790200" y="104580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 Graph &amp; Learning curve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시각화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818280" y="1464840"/>
            <a:ext cx="10801800" cy="1919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에서 새로운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terminal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추가로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tensorboard --logdir=./training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2"/>
              </a:rPr>
              <a:t>http://localhost:6006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3"/>
              </a:rPr>
              <a:t>/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로 접속하여 확인하기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그림 2" descr=""/>
          <p:cNvPicPr/>
          <p:nvPr/>
        </p:nvPicPr>
        <p:blipFill>
          <a:blip r:embed="rId4"/>
          <a:srcRect l="58297" t="34507" r="7893" b="5250"/>
          <a:stretch/>
        </p:blipFill>
        <p:spPr>
          <a:xfrm>
            <a:off x="2381400" y="3527640"/>
            <a:ext cx="7666920" cy="322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이란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63960" y="2287440"/>
            <a:ext cx="3737880" cy="3565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Task </a:t>
            </a: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소개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Bounding 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(dog, cat, person, 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Multi-Object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() -&gt; 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() -&gt; Person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363960" y="2287440"/>
            <a:ext cx="3737880" cy="3292560"/>
          </a:xfrm>
          <a:prstGeom prst="rect">
            <a:avLst/>
          </a:prstGeom>
          <a:blipFill>
            <a:blip r:embed="rId1"/>
            <a:stretch>
              <a:fillRect l="0" t="-1639" r="0" b="0"/>
            </a:stretch>
          </a:blip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9425160" y="1110240"/>
            <a:ext cx="11210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7900200" y="3934080"/>
            <a:ext cx="482400" cy="695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4989960" y="1110240"/>
            <a:ext cx="1753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Input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그림 2" descr=""/>
          <p:cNvPicPr/>
          <p:nvPr/>
        </p:nvPicPr>
        <p:blipFill>
          <a:blip r:embed="rId2"/>
          <a:stretch/>
        </p:blipFill>
        <p:spPr>
          <a:xfrm>
            <a:off x="4440600" y="1990080"/>
            <a:ext cx="3227400" cy="4383360"/>
          </a:xfrm>
          <a:prstGeom prst="rect">
            <a:avLst/>
          </a:prstGeom>
          <a:ln>
            <a:noFill/>
          </a:ln>
        </p:spPr>
      </p:pic>
      <p:pic>
        <p:nvPicPr>
          <p:cNvPr id="89" name="그림 7" descr=""/>
          <p:cNvPicPr/>
          <p:nvPr/>
        </p:nvPicPr>
        <p:blipFill>
          <a:blip r:embed="rId3"/>
          <a:srcRect l="32106" t="12136" r="29482" b="11206"/>
          <a:stretch/>
        </p:blipFill>
        <p:spPr>
          <a:xfrm>
            <a:off x="8581320" y="1990080"/>
            <a:ext cx="3227400" cy="438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-183960" y="603720"/>
            <a:ext cx="209664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4-4. Evaluation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790200" y="104580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Evaluation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결과 시각화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790200" y="1559880"/>
            <a:ext cx="10801800" cy="52729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에서 새로운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terminal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추가로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python object_detection/legacy/eval.py --logtostderr --pipeline_config_path=practice2/faster_rcnn_resnet50_pets.config --checkpoint_dir=practice2/training --eval_dir=practice2/eval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이전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tensorboard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는 종료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(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이전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tensorboard terminal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창도 함께 종료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에서 새로운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terminal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추가로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tensorboard --logdir=./eval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2"/>
              </a:rPr>
              <a:t>http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3"/>
              </a:rPr>
              <a:t>://localhost:6006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4"/>
              </a:rPr>
              <a:t>/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로 접속하여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evaluation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결과 확인하기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; image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메뉴 클릭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814680" y="6090120"/>
            <a:ext cx="3856680" cy="36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6006~6008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사용한 포트 번호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-183960" y="603720"/>
            <a:ext cx="209664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4-4. Evaluation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그림 4" descr=""/>
          <p:cNvPicPr/>
          <p:nvPr/>
        </p:nvPicPr>
        <p:blipFill>
          <a:blip r:embed="rId2"/>
          <a:srcRect l="54391" t="9751" r="29618" b="4000"/>
          <a:stretch/>
        </p:blipFill>
        <p:spPr>
          <a:xfrm>
            <a:off x="2638440" y="731520"/>
            <a:ext cx="6143040" cy="585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-151920" y="603720"/>
            <a:ext cx="182232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4-5. Freezing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818280" y="1078560"/>
            <a:ext cx="10801800" cy="61876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Jupyter notebook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에서 새로운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terminal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추가로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~/../usr/local/lib/python3.5/dist-packages/tensorflow/models/research/practice2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ckpt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파일들 중에서 제일 번호 높은 것 확인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NUM=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제일 높은 번호 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(ex. NUM=336)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python ../object_detection/export_inference_graph.py --input_type image_tensor --pipeline_config_path ./faster_rcnn_resnet50_pets.config --trained_checkpoint_prefix=./training/model.ckpt-$NUM --output_directory ./freeze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freeze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ls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# frozen_inference-graph.pb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파일을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OpenVINO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Inference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할때 사용합니다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38080" y="1245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Trained model copy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38080" y="1389960"/>
            <a:ext cx="11115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NUC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 서버에 접속 하고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docker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 만든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DL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모델 파일 서버에 복사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264240" y="4388400"/>
            <a:ext cx="10482120" cy="79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NUC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에서 서버에 복사된 파일을 다시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NUC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에 복사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다음에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로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Inference 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하기 위해 파일 컨버젼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/OpenVINO model 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만들때 사용</a:t>
            </a: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838080" y="2252520"/>
            <a:ext cx="10740240" cy="1842840"/>
          </a:xfrm>
          <a:prstGeom prst="rect">
            <a:avLst/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ssh -X -p 2019 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1"/>
              </a:rPr>
              <a:t>ai@gw.teratec.co.kr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–L 8888:localhost:8888 –L 6006:localhost:6006ppwd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ai@ai-S2600WFT:~$ docker 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ai@ai-S2600WFT:~$ sudo docker cp eafbeef2d209:/usr/local/lib/python3.5/dist-packages/tensorflow/models/research/practice2/freeze/frozen_inference_graph.pb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741240" y="5483160"/>
            <a:ext cx="10837440" cy="857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cd my_model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scp -P 2019 ai@gw.teratec.co.kr://home/ai/frozen_inference_graph.pb ./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6"/>
          <p:cNvSpPr/>
          <p:nvPr/>
        </p:nvSpPr>
        <p:spPr>
          <a:xfrm>
            <a:off x="8935560" y="1071360"/>
            <a:ext cx="2643120" cy="1460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각자 다르게 설정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ai@gw ai1@gw ai2@gw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-L 8888~89890:8888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-L 6006~6008:6006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Trained model copy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11157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Server  </a:t>
            </a:r>
            <a:r>
              <a:rPr b="0" lang="en-US" sz="2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에서 실행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741240" y="2328840"/>
            <a:ext cx="10837440" cy="1174320"/>
          </a:xfrm>
          <a:prstGeom prst="rect">
            <a:avLst/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(base) miruware@digit1: ~$ docker 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(base) miruware@digit1: ~$ docker cp 577357ecee57 ./usr/local/lib/python3.5/dist-packages/tensorflow/models/research/practice2/freeze/saved_model.pb 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741240" y="4452120"/>
            <a:ext cx="10837440" cy="394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ntel Clear"/>
                <a:ea typeface="Intel Clear"/>
              </a:rPr>
              <a:t>$ scp –P 2000 miruware@miruware.iptime.org://home/miruware/saved_model/pb 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>
            <a:off x="692640" y="3822120"/>
            <a:ext cx="2535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NUC </a:t>
            </a:r>
            <a:r>
              <a:rPr b="0" lang="en-US" sz="2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에서 실행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Inference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-198720" y="603720"/>
            <a:ext cx="268488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 optimization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609480" y="1545480"/>
            <a:ext cx="10972080" cy="1919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mkdir model_dir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mkdir object_detection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export MODEL_DIR=$HOME/model_dir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export VINO_PATH=/opt/intel/computer_vision_sdk/deployment_tools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export WK_DIR=$HOME/object_detection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export SAMPLES_PATH=$WK_DIR/samples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535680" y="1029240"/>
            <a:ext cx="13208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환경설정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609480" y="5014080"/>
            <a:ext cx="10972080" cy="13096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mkdir -p $WK_DIR/samples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cd $WK_DIR/samples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cmake -DCMAKE_BUILD_TYPE=Release $VINO_PATH/inference_engine/samples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535680" y="4282200"/>
            <a:ext cx="40806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Build inference engine 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Inference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-115920" y="603720"/>
            <a:ext cx="145800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Inference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550800" y="4670640"/>
            <a:ext cx="10972080" cy="699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$SAMPLES_PATH/intel64/Release/object_detection_demo_ssd_async  -I  “cam”  -m $MODEL_DIR/model.ckpt.xml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550800" y="4244760"/>
            <a:ext cx="13208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추론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550800" y="1656000"/>
            <a:ext cx="10972080" cy="22244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cd $MODEL_DIR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$ python3 $VINO_PATH/model_optimizer/mo.py  --framework tf --input_meta_graph  $MODEL_DIR/model.ckpt.meta  --output_dir $MODEL_DIR/  --output=detection_boxes,detection_scores,num_detections  --tensorflow_use_custom_operations_config $VINO_PATH/model_optimizer/extensions/front/tf/faster_rcnn_support.json --tensorflow_object_detection_api_pipeline_config $MODEL_DIR/pipeline.config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>
            <a:off x="550800" y="1256400"/>
            <a:ext cx="21495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모델 최적화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591360" y="2547720"/>
            <a:ext cx="466632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71c5"/>
                </a:solidFill>
                <a:uFill>
                  <a:solidFill>
                    <a:srgbClr val="ffffff"/>
                  </a:solidFill>
                </a:uFill>
                <a:latin typeface="Intel Clear"/>
              </a:rPr>
              <a:t>THE 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이란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24160" y="1714320"/>
            <a:ext cx="4014360" cy="387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Data </a:t>
            </a: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소개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Classification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Label -&gt; Class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Label -&gt; Class + Bounding 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More expensive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labeling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 예정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그림 1" descr=""/>
          <p:cNvPicPr/>
          <p:nvPr/>
        </p:nvPicPr>
        <p:blipFill>
          <a:blip r:embed="rId1"/>
          <a:srcRect l="61098" t="4973" r="15545" b="18709"/>
          <a:stretch/>
        </p:blipFill>
        <p:spPr>
          <a:xfrm>
            <a:off x="5033160" y="1714320"/>
            <a:ext cx="3525840" cy="3597120"/>
          </a:xfrm>
          <a:prstGeom prst="rect">
            <a:avLst/>
          </a:prstGeom>
          <a:ln>
            <a:noFill/>
          </a:ln>
        </p:spPr>
      </p:pic>
      <p:pic>
        <p:nvPicPr>
          <p:cNvPr id="93" name="그림 2" descr=""/>
          <p:cNvPicPr/>
          <p:nvPr/>
        </p:nvPicPr>
        <p:blipFill>
          <a:blip r:embed="rId2"/>
          <a:srcRect l="51500" t="8000" r="38458" b="47906"/>
          <a:stretch/>
        </p:blipFill>
        <p:spPr>
          <a:xfrm>
            <a:off x="8962920" y="1714320"/>
            <a:ext cx="2627280" cy="359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이란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606600" y="1714320"/>
            <a:ext cx="4760640" cy="41749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Model </a:t>
            </a: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소개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R-CNN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계열 –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R-CNN, Fast R-CNN,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Faster R-CNN,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 Class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와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Bounding box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를 따로 계산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Single-shot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계열 –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SSD, YOLO,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 Class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와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Bounding box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를 한번에 계산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Accuracy vs Speed tradeoff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Faster R-CNN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사용할 예정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그림 1" descr=""/>
          <p:cNvPicPr/>
          <p:nvPr/>
        </p:nvPicPr>
        <p:blipFill>
          <a:blip r:embed="rId1"/>
          <a:srcRect l="54676" t="19033" r="25143" b="15247"/>
          <a:stretch/>
        </p:blipFill>
        <p:spPr>
          <a:xfrm>
            <a:off x="6943680" y="673560"/>
            <a:ext cx="2788560" cy="2835000"/>
          </a:xfrm>
          <a:prstGeom prst="rect">
            <a:avLst/>
          </a:prstGeom>
          <a:ln>
            <a:noFill/>
          </a:ln>
        </p:spPr>
      </p:pic>
      <p:pic>
        <p:nvPicPr>
          <p:cNvPr id="97" name="그림 6" descr=""/>
          <p:cNvPicPr/>
          <p:nvPr/>
        </p:nvPicPr>
        <p:blipFill>
          <a:blip r:embed="rId2"/>
          <a:stretch/>
        </p:blipFill>
        <p:spPr>
          <a:xfrm>
            <a:off x="5923080" y="3660120"/>
            <a:ext cx="4890960" cy="290988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10539360" y="6570360"/>
            <a:ext cx="22694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Source: </a:t>
            </a:r>
            <a:r>
              <a:rPr b="0" lang="en-US" sz="7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3"/>
              </a:rPr>
              <a:t>https</a:t>
            </a:r>
            <a:r>
              <a:rPr b="0" lang="en-US" sz="7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4"/>
              </a:rPr>
              <a:t>://</a:t>
            </a:r>
            <a:r>
              <a:rPr b="0" lang="en-US" sz="7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5"/>
              </a:rPr>
              <a:t>arxiv.org/abs/1506.01497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</a:t>
            </a:r>
            <a:r>
              <a:rPr b="0" lang="en-US" sz="7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6"/>
              </a:rPr>
              <a:t>https</a:t>
            </a:r>
            <a:r>
              <a:rPr b="0" lang="en-US" sz="7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7"/>
              </a:rPr>
              <a:t>://</a:t>
            </a:r>
            <a:r>
              <a:rPr b="0" lang="en-US" sz="7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8"/>
              </a:rPr>
              <a:t>arxiv.org/abs/1611.10012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이란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...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73480" y="1615680"/>
            <a:ext cx="4760640" cy="5089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Framework </a:t>
            </a:r>
            <a:r>
              <a:rPr b="0" lang="en-US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소개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Framework  - TF, Pytorch, Caffe, Mxnet, BigDL, CNTK….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Tensorflow -&gt; Object Detection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전용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API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제공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training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과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inference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를 쉽게 할 수 있는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대부분의 모델과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 source dataset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에 대한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pre-trained weight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제공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17" descr=""/>
          <p:cNvPicPr/>
          <p:nvPr/>
        </p:nvPicPr>
        <p:blipFill>
          <a:blip r:embed="rId1"/>
          <a:stretch/>
        </p:blipFill>
        <p:spPr>
          <a:xfrm>
            <a:off x="5701320" y="826920"/>
            <a:ext cx="6217920" cy="2058840"/>
          </a:xfrm>
          <a:prstGeom prst="rect">
            <a:avLst/>
          </a:prstGeom>
          <a:ln>
            <a:noFill/>
          </a:ln>
        </p:spPr>
      </p:pic>
      <p:pic>
        <p:nvPicPr>
          <p:cNvPr id="102" name="그림 1" descr=""/>
          <p:cNvPicPr/>
          <p:nvPr/>
        </p:nvPicPr>
        <p:blipFill>
          <a:blip r:embed="rId2"/>
          <a:srcRect l="62922" t="27899" r="13719" b="57729"/>
          <a:stretch/>
        </p:blipFill>
        <p:spPr>
          <a:xfrm>
            <a:off x="5791680" y="3015000"/>
            <a:ext cx="6037200" cy="116064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7916400" y="6550200"/>
            <a:ext cx="427464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Source: </a:t>
            </a:r>
            <a:r>
              <a:rPr b="0" lang="en-US" sz="9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3"/>
              </a:rPr>
              <a:t>https</a:t>
            </a:r>
            <a:r>
              <a:rPr b="0" lang="en-US" sz="9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4"/>
              </a:rPr>
              <a:t>://</a:t>
            </a:r>
            <a:r>
              <a:rPr b="0" lang="en-US" sz="9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5"/>
              </a:rPr>
              <a:t>github.com/tensorflow/models/tree/master/research/object_detection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그림 2" descr=""/>
          <p:cNvPicPr/>
          <p:nvPr/>
        </p:nvPicPr>
        <p:blipFill>
          <a:blip r:embed="rId6"/>
          <a:srcRect l="62922" t="20088" r="16355" b="56520"/>
          <a:stretch/>
        </p:blipFill>
        <p:spPr>
          <a:xfrm>
            <a:off x="6194880" y="4405680"/>
            <a:ext cx="5172840" cy="18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32360" y="720720"/>
            <a:ext cx="1432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 순서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637920" y="1161360"/>
            <a:ext cx="11227320" cy="5557680"/>
          </a:xfrm>
          <a:prstGeom prst="rect">
            <a:avLst/>
          </a:prstGeom>
          <a:solidFill>
            <a:schemeClr val="accent1"/>
          </a:solidFill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/>
          <a:p>
            <a:pPr lvl="1" marL="800280" indent="-34236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용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만들어 보기 –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labeling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환경 세팅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Pre-trained model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이용하여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Tensorflow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로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Inference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Custom dataset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으로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Pre-trained model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finetuning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4-1. Dataset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변환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4-2. 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4-3. Tensorboard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를 이용하여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learning curve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확인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4-4. Evaluation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770040" y="3277080"/>
            <a:ext cx="10953000" cy="34336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660600" y="1135800"/>
            <a:ext cx="108702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crawler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설치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(icrawler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패키지 사용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480600" y="1575000"/>
            <a:ext cx="11486160" cy="1614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sudo apt-get install -y git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mkdir tf_resnet; cd tf_resnet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git clone 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2"/>
              </a:rPr>
              <a:t>https://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3"/>
              </a:rPr>
              <a:t>github.com/eogns282/lecture_0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mv lecture_0/* ./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pip3 install icrawler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-366480" y="617040"/>
            <a:ext cx="390996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Data crawling and labeling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6"/>
          <p:cNvSpPr/>
          <p:nvPr/>
        </p:nvSpPr>
        <p:spPr>
          <a:xfrm>
            <a:off x="660600" y="3159360"/>
            <a:ext cx="108702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crawling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후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labeling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프로그램 실행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(labelImg)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480600" y="3618000"/>
            <a:ext cx="11486160" cy="13096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python3 crawl.py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bash crawl.sh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cd labelImg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python3 labelImg.py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555480" y="494712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crawl.py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내부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9"/>
          <p:cNvSpPr/>
          <p:nvPr/>
        </p:nvSpPr>
        <p:spPr>
          <a:xfrm>
            <a:off x="583560" y="5394960"/>
            <a:ext cx="11212560" cy="161388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greedy_crawler = GreedyImageCrawler(storage={'root_dir': 'crawl_image/dog'})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greedy_crawler.crawl(domains='http://amazing-creature.blogspot.com/2013/03/cute-puppy-pictures-30-pics.html', max_num=10, min_size=(200, 200))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-366480" y="603720"/>
            <a:ext cx="390996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Data crawling and labeling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그림 1" descr=""/>
          <p:cNvPicPr/>
          <p:nvPr/>
        </p:nvPicPr>
        <p:blipFill>
          <a:blip r:embed="rId2"/>
          <a:srcRect l="50283" t="1946" r="7623" b="4000"/>
          <a:stretch/>
        </p:blipFill>
        <p:spPr>
          <a:xfrm>
            <a:off x="930960" y="1588680"/>
            <a:ext cx="6136560" cy="4282920"/>
          </a:xfrm>
          <a:prstGeom prst="rect">
            <a:avLst/>
          </a:prstGeom>
          <a:ln>
            <a:noFill/>
          </a:ln>
        </p:spPr>
      </p:pic>
      <p:sp>
        <p:nvSpPr>
          <p:cNvPr id="122" name="CustomShape 4"/>
          <p:cNvSpPr/>
          <p:nvPr/>
        </p:nvSpPr>
        <p:spPr>
          <a:xfrm>
            <a:off x="8049960" y="2406600"/>
            <a:ext cx="2979360" cy="9370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단축키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 -  Bounding box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활성화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 + s -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저장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8188560" y="3620880"/>
            <a:ext cx="2997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장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labeling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해보기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7873920" y="4217760"/>
            <a:ext cx="33314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실제로는 많은 양의 데이터 필요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-&gt; </a:t>
            </a:r>
            <a:r>
              <a:rPr b="1" lang="en-US" sz="14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실습을 위해서 따로 준비 되어 있음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176760" y="234360"/>
            <a:ext cx="6888600" cy="3643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OpenVINO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Toolkit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을 사용하여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S/W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구현하기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851040" y="295560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Tensorflow Docker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이용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798480" y="3791520"/>
            <a:ext cx="104893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TF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를 사용하기 위한 기본적인 환경 세팅이 되어 있는 가상환경에서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TF docker image download.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-19440" y="617040"/>
            <a:ext cx="1558080" cy="394920"/>
          </a:xfrm>
          <a:prstGeom prst="rect">
            <a:avLst/>
          </a:prstGeom>
          <a:ln>
            <a:solidFill>
              <a:srgbClr val="f5924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환경 세팅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>
            <a:off x="0" y="19080"/>
            <a:ext cx="12191400" cy="5774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Detection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실습하기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>
            <a:off x="911160" y="4370040"/>
            <a:ext cx="7598880" cy="13089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sudo docker pull tensorflow/tensorflow:1.13.1-py3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sudo docker run -it --rm -p 8888:8888 -p 6006:6006 tensorflow/tensorflow:1.13.1-py3 bash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>
            <a:off x="851040" y="1064160"/>
            <a:ext cx="1038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서버 접속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9"/>
          <p:cNvSpPr/>
          <p:nvPr/>
        </p:nvSpPr>
        <p:spPr>
          <a:xfrm>
            <a:off x="879120" y="1502280"/>
            <a:ext cx="7598880" cy="1919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ssh miruware@miruware.iptime.org -p 2000 -L 8888:localhost:8888 -L 6006:localhost:6006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ssh -X -p 8005 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  <a:hlinkClick r:id="rId2"/>
              </a:rPr>
              <a:t>ai@gw.teratec.co.kr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-L 8888:localhost:8888 -L 6006:localhost:6006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firefox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>
            <a:off x="8820360" y="4390200"/>
            <a:ext cx="2979360" cy="4996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Docker image download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>
            <a:off x="10218240" y="4944240"/>
            <a:ext cx="183240" cy="167040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6" name="CustomShape 12"/>
          <p:cNvSpPr/>
          <p:nvPr/>
        </p:nvSpPr>
        <p:spPr>
          <a:xfrm>
            <a:off x="8820360" y="5165280"/>
            <a:ext cx="2979360" cy="49968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Docker image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13"/>
          <p:cNvSpPr/>
          <p:nvPr/>
        </p:nvSpPr>
        <p:spPr>
          <a:xfrm>
            <a:off x="928080" y="6039000"/>
            <a:ext cx="7598880" cy="10047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sudo -i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docker kill $(docker ps -q -f status=running)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$ docker rm $(docker ps -q -f status=exited)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14"/>
          <p:cNvSpPr/>
          <p:nvPr/>
        </p:nvSpPr>
        <p:spPr>
          <a:xfrm>
            <a:off x="826200" y="5685120"/>
            <a:ext cx="7768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위의 명령어에서 에러가 날경우 하기 코드를 먼저 실행 합니다</a:t>
            </a:r>
            <a:r>
              <a:rPr b="1" lang="en-US" sz="18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15"/>
          <p:cNvSpPr/>
          <p:nvPr/>
        </p:nvSpPr>
        <p:spPr>
          <a:xfrm>
            <a:off x="8896320" y="1507680"/>
            <a:ext cx="2643120" cy="2283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각자 다르게 설정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ai@gw ai1@gw ai2@gw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-L 8888~88890:8888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-L 6006~6008:6006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Pw : 123123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6"/>
          <p:cNvSpPr/>
          <p:nvPr/>
        </p:nvSpPr>
        <p:spPr>
          <a:xfrm>
            <a:off x="8820360" y="6063120"/>
            <a:ext cx="2979360" cy="682920"/>
          </a:xfrm>
          <a:prstGeom prst="rect">
            <a:avLst/>
          </a:prstGeom>
          <a:ln>
            <a:solidFill>
              <a:srgbClr val="98b855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실행중인 모든 컨테이너 강제 종료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종료된 모든 컨테이너 삭제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28768</TotalTime>
  <Application>LibreOffice/5.1.6.2$Linux_X86_64 LibreOffice_project/10m0$Build-2</Application>
  <Words>1711</Words>
  <Paragraphs>343</Paragraphs>
  <Company>Intel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2018-06-16T22:45:16Z</dcterms:created>
  <dc:creator>Park, Seunghyuk H</dc:creator>
  <dc:description/>
  <cp:keywords>CTPClassification=CTP_NT CTPClassification=CTP_ITS</cp:keywords>
  <dc:language>en-US</dc:language>
  <cp:lastModifiedBy/>
  <cp:lastPrinted>2018-10-08T09:15:55Z</cp:lastPrinted>
  <dcterms:modified xsi:type="dcterms:W3CDTF">2019-05-31T08:38:38Z</dcterms:modified>
  <cp:revision>545</cp:revision>
  <dc:subject/>
  <dc:title>OpenVINO Toolkit 소개  및   사용 해 보기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TPClassification">
    <vt:lpwstr>CTP_ITS</vt:lpwstr>
  </property>
  <property fmtid="{D5CDD505-2E9C-101B-9397-08002B2CF9AE}" pid="4" name="CTP_BU">
    <vt:lpwstr>SALES AND MARKETING GROUP</vt:lpwstr>
  </property>
  <property fmtid="{D5CDD505-2E9C-101B-9397-08002B2CF9AE}" pid="5" name="CTP_IDSID">
    <vt:lpwstr>NA</vt:lpwstr>
  </property>
  <property fmtid="{D5CDD505-2E9C-101B-9397-08002B2CF9AE}" pid="6" name="CTP_TimeStamp">
    <vt:lpwstr>2018-10-16 16:36:19Z</vt:lpwstr>
  </property>
  <property fmtid="{D5CDD505-2E9C-101B-9397-08002B2CF9AE}" pid="7" name="CTP_WWID">
    <vt:lpwstr>NA</vt:lpwstr>
  </property>
  <property fmtid="{D5CDD505-2E9C-101B-9397-08002B2CF9AE}" pid="8" name="Company">
    <vt:lpwstr>Intel Corporation</vt:lpwstr>
  </property>
  <property fmtid="{D5CDD505-2E9C-101B-9397-08002B2CF9AE}" pid="9" name="HiddenSlides">
    <vt:i4>2</vt:i4>
  </property>
  <property fmtid="{D5CDD505-2E9C-101B-9397-08002B2CF9AE}" pid="10" name="HyperlinksChanged">
    <vt:bool>0</vt:bool>
  </property>
  <property fmtid="{D5CDD505-2E9C-101B-9397-08002B2CF9AE}" pid="11" name="LinksUpToDate">
    <vt:bool>0</vt:bool>
  </property>
  <property fmtid="{D5CDD505-2E9C-101B-9397-08002B2CF9AE}" pid="12" name="MMClips">
    <vt:i4>0</vt:i4>
  </property>
  <property fmtid="{D5CDD505-2E9C-101B-9397-08002B2CF9AE}" pid="13" name="Notes">
    <vt:i4>15</vt:i4>
  </property>
  <property fmtid="{D5CDD505-2E9C-101B-9397-08002B2CF9AE}" pid="14" name="PresentationFormat">
    <vt:lpwstr>Widescreen</vt:lpwstr>
  </property>
  <property fmtid="{D5CDD505-2E9C-101B-9397-08002B2CF9AE}" pid="15" name="ScaleCrop">
    <vt:bool>0</vt:bool>
  </property>
  <property fmtid="{D5CDD505-2E9C-101B-9397-08002B2CF9AE}" pid="16" name="ShareDoc">
    <vt:bool>0</vt:bool>
  </property>
  <property fmtid="{D5CDD505-2E9C-101B-9397-08002B2CF9AE}" pid="17" name="Slides">
    <vt:i4>27</vt:i4>
  </property>
  <property fmtid="{D5CDD505-2E9C-101B-9397-08002B2CF9AE}" pid="18" name="Tfs.IsStoryboard">
    <vt:bool>1</vt:bool>
  </property>
  <property fmtid="{D5CDD505-2E9C-101B-9397-08002B2CF9AE}" pid="19" name="TitusGUID">
    <vt:lpwstr>64e0c077-ad51-4f51-93cd-24f67e26cec5</vt:lpwstr>
  </property>
</Properties>
</file>